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93" r:id="rId4"/>
    <p:sldId id="266" r:id="rId5"/>
    <p:sldId id="267" r:id="rId6"/>
    <p:sldId id="272" r:id="rId7"/>
    <p:sldId id="273" r:id="rId8"/>
    <p:sldId id="270" r:id="rId9"/>
    <p:sldId id="258" r:id="rId10"/>
    <p:sldId id="262" r:id="rId11"/>
    <p:sldId id="269" r:id="rId12"/>
    <p:sldId id="279" r:id="rId13"/>
    <p:sldId id="287" r:id="rId14"/>
    <p:sldId id="288" r:id="rId15"/>
    <p:sldId id="289" r:id="rId16"/>
    <p:sldId id="292" r:id="rId17"/>
    <p:sldId id="290" r:id="rId18"/>
    <p:sldId id="277" r:id="rId19"/>
    <p:sldId id="278" r:id="rId20"/>
    <p:sldId id="294" r:id="rId21"/>
    <p:sldId id="295" r:id="rId22"/>
    <p:sldId id="280" r:id="rId23"/>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20" name="19 Marcador de pie de página"/>
          <p:cNvSpPr>
            <a:spLocks noGrp="1"/>
          </p:cNvSpPr>
          <p:nvPr>
            <p:ph type="ftr" sz="quarter" idx="11"/>
          </p:nvPr>
        </p:nvSpPr>
        <p:spPr/>
        <p:txBody>
          <a:bodyPr/>
          <a:lstStyle>
            <a:extLst/>
          </a:lstStyle>
          <a:p>
            <a:endParaRPr lang="es-CO"/>
          </a:p>
        </p:txBody>
      </p:sp>
      <p:sp>
        <p:nvSpPr>
          <p:cNvPr id="10" name="9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8" name="7 Marcador de pie de página"/>
          <p:cNvSpPr>
            <a:spLocks noGrp="1"/>
          </p:cNvSpPr>
          <p:nvPr>
            <p:ph type="ftr" sz="quarter" idx="11"/>
          </p:nvPr>
        </p:nvSpPr>
        <p:spPr/>
        <p:txBody>
          <a:bodyPr/>
          <a:lstStyle>
            <a:extLst/>
          </a:lstStyle>
          <a:p>
            <a:endParaRPr lang="es-CO"/>
          </a:p>
        </p:txBody>
      </p:sp>
      <p:sp>
        <p:nvSpPr>
          <p:cNvPr id="9" name="8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4" name="3 Marcador de pie de página"/>
          <p:cNvSpPr>
            <a:spLocks noGrp="1"/>
          </p:cNvSpPr>
          <p:nvPr>
            <p:ph type="ftr" sz="quarter" idx="11"/>
          </p:nvPr>
        </p:nvSpPr>
        <p:spPr/>
        <p:txBody>
          <a:bodyPr/>
          <a:lstStyle>
            <a:extLst/>
          </a:lstStyle>
          <a:p>
            <a:endParaRPr lang="es-CO"/>
          </a:p>
        </p:txBody>
      </p:sp>
      <p:sp>
        <p:nvSpPr>
          <p:cNvPr id="5" name="4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3" name="2 Marcador de pie de página"/>
          <p:cNvSpPr>
            <a:spLocks noGrp="1"/>
          </p:cNvSpPr>
          <p:nvPr>
            <p:ph type="ftr" sz="quarter" idx="11"/>
          </p:nvPr>
        </p:nvSpPr>
        <p:spPr/>
        <p:txBody>
          <a:bodyPr/>
          <a:lstStyle>
            <a:extLst/>
          </a:lstStyle>
          <a:p>
            <a:endParaRPr lang="es-CO"/>
          </a:p>
        </p:txBody>
      </p:sp>
      <p:sp>
        <p:nvSpPr>
          <p:cNvPr id="4" name="3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DD6F578D-EDF0-45BF-915E-2F329D099D6E}" type="datetimeFigureOut">
              <a:rPr lang="es-CO" smtClean="0"/>
              <a:pPr/>
              <a:t>28/05/2010</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p:txBody>
          <a:bodyPr/>
          <a:lstStyle>
            <a:extLst/>
          </a:lstStyle>
          <a:p>
            <a:fld id="{E044961E-9121-4239-B165-367712BC08D0}" type="slidenum">
              <a:rPr lang="es-CO" smtClean="0"/>
              <a:pPr/>
              <a:t>‹Nº›</a:t>
            </a:fld>
            <a:endParaRPr lang="es-CO"/>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D6F578D-EDF0-45BF-915E-2F329D099D6E}" type="datetimeFigureOut">
              <a:rPr lang="es-CO" smtClean="0"/>
              <a:pPr/>
              <a:t>28/05/2010</a:t>
            </a:fld>
            <a:endParaRPr lang="es-CO"/>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CO"/>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E044961E-9121-4239-B165-367712BC08D0}" type="slidenum">
              <a:rPr lang="es-CO" smtClean="0"/>
              <a:pPr/>
              <a:t>‹Nº›</a:t>
            </a:fld>
            <a:endParaRPr lang="es-CO"/>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28728" y="1214422"/>
            <a:ext cx="7406640" cy="1472184"/>
          </a:xfrm>
        </p:spPr>
        <p:txBody>
          <a:bodyPr/>
          <a:lstStyle/>
          <a:p>
            <a:pPr algn="ctr"/>
            <a:r>
              <a:rPr lang="es-CO" dirty="0" smtClean="0"/>
              <a:t>BASES DE DATOS CLIENTE SERVIDOR Y DISTRIBUIDAS</a:t>
            </a:r>
            <a:endParaRPr lang="es-CO" dirty="0"/>
          </a:p>
        </p:txBody>
      </p:sp>
      <p:sp>
        <p:nvSpPr>
          <p:cNvPr id="3" name="2 Subtítulo"/>
          <p:cNvSpPr>
            <a:spLocks noGrp="1"/>
          </p:cNvSpPr>
          <p:nvPr>
            <p:ph type="subTitle" idx="1"/>
          </p:nvPr>
        </p:nvSpPr>
        <p:spPr>
          <a:xfrm>
            <a:off x="1428728" y="3214686"/>
            <a:ext cx="7406640" cy="2928958"/>
          </a:xfrm>
        </p:spPr>
        <p:txBody>
          <a:bodyPr>
            <a:normAutofit fontScale="92500" lnSpcReduction="20000"/>
          </a:bodyPr>
          <a:lstStyle/>
          <a:p>
            <a:pPr algn="ctr"/>
            <a:endParaRPr lang="es-CO" sz="4000" dirty="0" smtClean="0"/>
          </a:p>
          <a:p>
            <a:pPr algn="ctr"/>
            <a:r>
              <a:rPr lang="es-CO" sz="4000" dirty="0" smtClean="0"/>
              <a:t>Karen Yaritza Vega Riaño</a:t>
            </a:r>
          </a:p>
          <a:p>
            <a:pPr algn="ctr"/>
            <a:endParaRPr lang="es-CO" sz="4000" dirty="0" smtClean="0"/>
          </a:p>
          <a:p>
            <a:pPr algn="ctr"/>
            <a:endParaRPr lang="es-CO" sz="4000" dirty="0" smtClean="0"/>
          </a:p>
          <a:p>
            <a:pPr algn="ctr"/>
            <a:r>
              <a:rPr lang="es-CO" sz="2400" dirty="0" smtClean="0"/>
              <a:t>Universidad Autónoma de Colombia</a:t>
            </a:r>
          </a:p>
          <a:p>
            <a:pPr algn="ctr"/>
            <a:r>
              <a:rPr lang="es-CO" sz="2400" dirty="0" smtClean="0"/>
              <a:t>Ingeniería de Sistemas</a:t>
            </a:r>
            <a:endParaRPr lang="es-CO"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DESVENTAJAS</a:t>
            </a:r>
            <a:endParaRPr lang="es-CO" dirty="0"/>
          </a:p>
        </p:txBody>
      </p:sp>
      <p:sp>
        <p:nvSpPr>
          <p:cNvPr id="3" name="2 Marcador de contenido"/>
          <p:cNvSpPr>
            <a:spLocks noGrp="1"/>
          </p:cNvSpPr>
          <p:nvPr>
            <p:ph idx="1"/>
          </p:nvPr>
        </p:nvSpPr>
        <p:spPr/>
        <p:txBody>
          <a:bodyPr>
            <a:normAutofit/>
          </a:bodyPr>
          <a:lstStyle/>
          <a:p>
            <a:pPr algn="just"/>
            <a:r>
              <a:rPr lang="es-CO" dirty="0" smtClean="0"/>
              <a:t>La congestión del </a:t>
            </a:r>
            <a:r>
              <a:rPr lang="es-CO" dirty="0" smtClean="0"/>
              <a:t>tráfico</a:t>
            </a:r>
          </a:p>
          <a:p>
            <a:pPr algn="just"/>
            <a:r>
              <a:rPr lang="es-CO" dirty="0" smtClean="0"/>
              <a:t>El cliente no dispone de los recursos que puedan existir en el servidor. </a:t>
            </a:r>
            <a:endParaRPr lang="es-CO" dirty="0" smtClean="0"/>
          </a:p>
          <a:p>
            <a:pPr algn="just"/>
            <a:r>
              <a:rPr lang="es-CO" dirty="0" smtClean="0"/>
              <a:t>El software y el hardware de un servidor son generalmente muy determinantes. </a:t>
            </a:r>
            <a:endParaRPr lang="es-CO" dirty="0" smtClean="0"/>
          </a:p>
          <a:p>
            <a:pPr algn="just"/>
            <a:r>
              <a:rPr lang="es-CO" dirty="0" smtClean="0"/>
              <a:t>El paradigma de C/S clásico no tiene la robustez de una red P2P. </a:t>
            </a:r>
          </a:p>
          <a:p>
            <a:pPr algn="just"/>
            <a:endParaRPr lang="es-CO" dirty="0" smtClean="0"/>
          </a:p>
          <a:p>
            <a:pPr algn="just"/>
            <a:endParaRPr lang="es-CO" dirty="0" smtClean="0"/>
          </a:p>
          <a:p>
            <a:pPr algn="just"/>
            <a:endParaRPr lang="es-C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EJEMPLO</a:t>
            </a:r>
            <a:endParaRPr lang="es-CO" dirty="0"/>
          </a:p>
        </p:txBody>
      </p:sp>
      <p:sp>
        <p:nvSpPr>
          <p:cNvPr id="3" name="2 Marcador de contenido"/>
          <p:cNvSpPr>
            <a:spLocks noGrp="1"/>
          </p:cNvSpPr>
          <p:nvPr>
            <p:ph idx="1"/>
          </p:nvPr>
        </p:nvSpPr>
        <p:spPr/>
        <p:txBody>
          <a:bodyPr>
            <a:normAutofit lnSpcReduction="10000"/>
          </a:bodyPr>
          <a:lstStyle/>
          <a:p>
            <a:pPr algn="just"/>
            <a:r>
              <a:rPr lang="es-CO" dirty="0" smtClean="0"/>
              <a:t>Un </a:t>
            </a:r>
            <a:r>
              <a:rPr lang="es-CO" dirty="0" smtClean="0"/>
              <a:t>juego online, el numero de servidores depende del juego pero supongamos que tienen 2, cuando tu lo descargas y lo instalas tienes un cliente, si tienes solo un computador en casa y juegan 3 personas, existen un cliente, 3 usuarios y 2 servidores pero depende de ti a cual te conectas, si cada uno instala el juego en sus propios ordenadores, serian 3 clientes, 3 usuarios y 2 servidores.</a:t>
            </a:r>
          </a:p>
          <a:p>
            <a:pPr>
              <a:buNone/>
            </a:pPr>
            <a:endParaRPr lang="es-CO"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QUE SON LAS BDD?</a:t>
            </a:r>
            <a:endParaRPr lang="es-CO" dirty="0"/>
          </a:p>
        </p:txBody>
      </p:sp>
      <p:sp>
        <p:nvSpPr>
          <p:cNvPr id="3" name="2 Marcador de contenido"/>
          <p:cNvSpPr>
            <a:spLocks noGrp="1"/>
          </p:cNvSpPr>
          <p:nvPr>
            <p:ph idx="1"/>
          </p:nvPr>
        </p:nvSpPr>
        <p:spPr/>
        <p:txBody>
          <a:bodyPr>
            <a:normAutofit lnSpcReduction="10000"/>
          </a:bodyPr>
          <a:lstStyle/>
          <a:p>
            <a:pPr algn="just"/>
            <a:r>
              <a:rPr lang="es-CO" dirty="0" smtClean="0"/>
              <a:t>Es una colección de datos (base de datos) construida sobre una red y que pertenecen, lógicamente, a un solo sistema distribuido, la cual cumple las siguientes condiciones: </a:t>
            </a:r>
          </a:p>
          <a:p>
            <a:pPr lvl="1" algn="just"/>
            <a:r>
              <a:rPr lang="es-CO" dirty="0" smtClean="0"/>
              <a:t>La información de la base de datos esta almacenada físicamente en diferentes sitios de la red. </a:t>
            </a:r>
          </a:p>
          <a:p>
            <a:pPr lvl="1" algn="just"/>
            <a:r>
              <a:rPr lang="es-CO" dirty="0" smtClean="0"/>
              <a:t>En cada sitio de la red, la parte de la información, se constituye como una base de datos en sí misma. </a:t>
            </a:r>
          </a:p>
          <a:p>
            <a:pPr algn="just">
              <a:buNone/>
            </a:pPr>
            <a:endParaRPr lang="es-CO"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QUE SON LAS BDD?</a:t>
            </a:r>
            <a:endParaRPr lang="es-CO" dirty="0"/>
          </a:p>
        </p:txBody>
      </p:sp>
      <p:sp>
        <p:nvSpPr>
          <p:cNvPr id="3" name="2 Marcador de contenido"/>
          <p:cNvSpPr>
            <a:spLocks noGrp="1"/>
          </p:cNvSpPr>
          <p:nvPr>
            <p:ph idx="1"/>
          </p:nvPr>
        </p:nvSpPr>
        <p:spPr/>
        <p:txBody>
          <a:bodyPr>
            <a:normAutofit fontScale="85000" lnSpcReduction="10000"/>
          </a:bodyPr>
          <a:lstStyle/>
          <a:p>
            <a:pPr algn="just"/>
            <a:r>
              <a:rPr lang="es-CO" dirty="0" smtClean="0"/>
              <a:t>Las bases de datos locales tienen sus propios usuarios locales, sus propios DBMS y programas para la administración de transacciones, y su propio administrador local de comunicación de datos. </a:t>
            </a:r>
          </a:p>
          <a:p>
            <a:pPr algn="just"/>
            <a:r>
              <a:rPr lang="es-CO" dirty="0" smtClean="0"/>
              <a:t>Estas base de datos locales deben de tener una extensión, que gestione las funciones de sociedad necesarias; la combinación de estos componentes con los sistemas de administración de base de datos locales, es lo que se conoce como Sistema Administrador de Base de Datos Distribuidas</a:t>
            </a:r>
            <a:r>
              <a:rPr lang="es-CO" i="1" dirty="0" smtClean="0"/>
              <a:t>. </a:t>
            </a:r>
            <a:endParaRPr lang="es-CO" dirty="0" smtClean="0"/>
          </a:p>
          <a:p>
            <a:pPr>
              <a:buNone/>
            </a:pPr>
            <a:endParaRPr lang="es-CO"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QUE SON LAS BDD?</a:t>
            </a:r>
            <a:endParaRPr lang="es-CO" dirty="0"/>
          </a:p>
        </p:txBody>
      </p:sp>
      <p:sp>
        <p:nvSpPr>
          <p:cNvPr id="3" name="2 Marcador de contenido"/>
          <p:cNvSpPr>
            <a:spLocks noGrp="1"/>
          </p:cNvSpPr>
          <p:nvPr>
            <p:ph idx="1"/>
          </p:nvPr>
        </p:nvSpPr>
        <p:spPr/>
        <p:txBody>
          <a:bodyPr/>
          <a:lstStyle/>
          <a:p>
            <a:endParaRPr lang="es-CO" dirty="0" smtClean="0"/>
          </a:p>
          <a:p>
            <a:pPr algn="just"/>
            <a:r>
              <a:rPr lang="es-CO" dirty="0" smtClean="0"/>
              <a:t>Este gestor global permite que usuarios puedan acceder a los datos desde cualquier punto de la red, como si lo hicieran con los datos de su base de datos local, es decir, para el usuario, no debe existir diferencia en trabajar con datos locales o datos de otros sitios de la red. </a:t>
            </a:r>
          </a:p>
          <a:p>
            <a:endParaRPr lang="es-CO"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QUE SON LAS BDD?</a:t>
            </a:r>
            <a:endParaRPr lang="es-CO" dirty="0"/>
          </a:p>
        </p:txBody>
      </p:sp>
      <p:pic>
        <p:nvPicPr>
          <p:cNvPr id="1027" name="Picture 3"/>
          <p:cNvPicPr>
            <a:picLocks noGrp="1" noChangeAspect="1" noChangeArrowheads="1"/>
          </p:cNvPicPr>
          <p:nvPr>
            <p:ph idx="1"/>
          </p:nvPr>
        </p:nvPicPr>
        <p:blipFill>
          <a:blip r:embed="rId2"/>
          <a:srcRect/>
          <a:stretch>
            <a:fillRect/>
          </a:stretch>
        </p:blipFill>
        <p:spPr bwMode="auto">
          <a:xfrm>
            <a:off x="3141662" y="2266950"/>
            <a:ext cx="4086225" cy="31623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BDD…</a:t>
            </a:r>
            <a:endParaRPr lang="es-CO" dirty="0"/>
          </a:p>
        </p:txBody>
      </p:sp>
      <p:pic>
        <p:nvPicPr>
          <p:cNvPr id="2050" name="Picture 2"/>
          <p:cNvPicPr>
            <a:picLocks noGrp="1" noChangeAspect="1" noChangeArrowheads="1"/>
          </p:cNvPicPr>
          <p:nvPr>
            <p:ph idx="1"/>
          </p:nvPr>
        </p:nvPicPr>
        <p:blipFill>
          <a:blip r:embed="rId2"/>
          <a:srcRect/>
          <a:stretch>
            <a:fillRect/>
          </a:stretch>
        </p:blipFill>
        <p:spPr bwMode="auto">
          <a:xfrm>
            <a:off x="2522870" y="1948100"/>
            <a:ext cx="5323810" cy="38000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ESTRUCTURA DE LAS BDD</a:t>
            </a:r>
            <a:endParaRPr lang="es-CO" dirty="0"/>
          </a:p>
        </p:txBody>
      </p:sp>
      <p:sp>
        <p:nvSpPr>
          <p:cNvPr id="3" name="2 Marcador de contenido"/>
          <p:cNvSpPr>
            <a:spLocks noGrp="1"/>
          </p:cNvSpPr>
          <p:nvPr>
            <p:ph idx="1"/>
          </p:nvPr>
        </p:nvSpPr>
        <p:spPr/>
        <p:txBody>
          <a:bodyPr>
            <a:normAutofit fontScale="77500" lnSpcReduction="20000"/>
          </a:bodyPr>
          <a:lstStyle/>
          <a:p>
            <a:pPr algn="just">
              <a:buNone/>
            </a:pPr>
            <a:r>
              <a:rPr lang="es-CO" dirty="0" smtClean="0"/>
              <a:t>   Un sistema distribuido de base de datos consiste en un conjunto de localidades, cada una de las cuales mantiene un sistema de base de datos local. Cada localidad puede procesar transacciones locales, o bien transacciones globales entre varias localidades, requiriendo para ello comunicación entre ellas.</a:t>
            </a:r>
          </a:p>
          <a:p>
            <a:pPr algn="just">
              <a:buNone/>
            </a:pPr>
            <a:r>
              <a:rPr lang="es-CO" dirty="0" smtClean="0"/>
              <a:t>   Las localidades pueden conectarse físicamente de diversas formas, las principales son:</a:t>
            </a:r>
          </a:p>
          <a:p>
            <a:r>
              <a:rPr lang="es-CO" dirty="0" smtClean="0"/>
              <a:t>· Red totalmente conectada</a:t>
            </a:r>
          </a:p>
          <a:p>
            <a:r>
              <a:rPr lang="es-CO" dirty="0" smtClean="0"/>
              <a:t>· Red prácticamente conectada</a:t>
            </a:r>
          </a:p>
          <a:p>
            <a:r>
              <a:rPr lang="es-CO" dirty="0" smtClean="0"/>
              <a:t>· Red con estructura de árbol</a:t>
            </a:r>
          </a:p>
          <a:p>
            <a:r>
              <a:rPr lang="es-CO" dirty="0" smtClean="0"/>
              <a:t>· Red de estrella</a:t>
            </a:r>
          </a:p>
          <a:p>
            <a:r>
              <a:rPr lang="es-CO" dirty="0" smtClean="0"/>
              <a:t>· Red de anillo</a:t>
            </a:r>
          </a:p>
          <a:p>
            <a:pPr>
              <a:buNone/>
            </a:pPr>
            <a:endParaRPr lang="es-CO"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CARACTERISTICAS DE LAS BDD</a:t>
            </a:r>
            <a:endParaRPr lang="es-CO" dirty="0"/>
          </a:p>
        </p:txBody>
      </p:sp>
      <p:sp>
        <p:nvSpPr>
          <p:cNvPr id="3" name="2 Marcador de contenido"/>
          <p:cNvSpPr>
            <a:spLocks noGrp="1"/>
          </p:cNvSpPr>
          <p:nvPr>
            <p:ph idx="1"/>
          </p:nvPr>
        </p:nvSpPr>
        <p:spPr/>
        <p:txBody>
          <a:bodyPr>
            <a:noAutofit/>
          </a:bodyPr>
          <a:lstStyle/>
          <a:p>
            <a:pPr algn="just"/>
            <a:r>
              <a:rPr lang="es-CO" sz="2200" dirty="0" smtClean="0"/>
              <a:t>Los datos deben estar físicamente en más de un ordenador (distintas sedes)</a:t>
            </a:r>
          </a:p>
          <a:p>
            <a:pPr algn="just"/>
            <a:r>
              <a:rPr lang="es-CO" sz="2200" dirty="0" smtClean="0"/>
              <a:t> Las sedes deben estar interconectadas mediante una red (cada sede es un nodo de la red)</a:t>
            </a:r>
          </a:p>
          <a:p>
            <a:pPr algn="just"/>
            <a:r>
              <a:rPr lang="es-CO" sz="2200" dirty="0" smtClean="0"/>
              <a:t> Los datos han de estar lógicamente integrados (recuperación y actualización) tanto en local como remoto (esquema lógico global y único)</a:t>
            </a:r>
          </a:p>
          <a:p>
            <a:pPr algn="just"/>
            <a:r>
              <a:rPr lang="es-CO" sz="2200" dirty="0" smtClean="0"/>
              <a:t> En una única operación se puede acceder (recuperar o actualizar) datos que se encuentran en más de una sede (acceso a datos locales o remotos)</a:t>
            </a:r>
          </a:p>
          <a:p>
            <a:pPr algn="just"/>
            <a:r>
              <a:rPr lang="es-CO" sz="2200" dirty="0" smtClean="0"/>
              <a:t> Todas las acciones que necesiten realizarse sobre más de una sede serán transparentes al usuario (transparencia de distribución para el usuario)</a:t>
            </a:r>
            <a:endParaRPr lang="es-CO" sz="22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O" dirty="0" smtClean="0"/>
              <a:t>COMPONENETES DE LAS BDD</a:t>
            </a:r>
            <a:endParaRPr lang="es-CO" dirty="0"/>
          </a:p>
        </p:txBody>
      </p:sp>
      <p:sp>
        <p:nvSpPr>
          <p:cNvPr id="3" name="2 Marcador de contenido"/>
          <p:cNvSpPr>
            <a:spLocks noGrp="1"/>
          </p:cNvSpPr>
          <p:nvPr>
            <p:ph idx="1"/>
          </p:nvPr>
        </p:nvSpPr>
        <p:spPr>
          <a:xfrm>
            <a:off x="1435608" y="1928802"/>
            <a:ext cx="7498080" cy="4319598"/>
          </a:xfrm>
        </p:spPr>
        <p:txBody>
          <a:bodyPr/>
          <a:lstStyle/>
          <a:p>
            <a:r>
              <a:rPr lang="es-CO" dirty="0" smtClean="0"/>
              <a:t>BD locales</a:t>
            </a:r>
          </a:p>
          <a:p>
            <a:r>
              <a:rPr lang="es-CO" dirty="0" smtClean="0"/>
              <a:t> SGBDD</a:t>
            </a:r>
          </a:p>
          <a:p>
            <a:r>
              <a:rPr lang="es-CO" dirty="0" smtClean="0"/>
              <a:t> Red de comunicaciones</a:t>
            </a:r>
          </a:p>
          <a:p>
            <a:r>
              <a:rPr lang="es-CO" dirty="0" smtClean="0"/>
              <a:t> Diccionario o directorio </a:t>
            </a:r>
            <a:r>
              <a:rPr lang="es-CO" b="1" dirty="0" smtClean="0"/>
              <a:t>global</a:t>
            </a:r>
            <a:endParaRPr lang="es-CO"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QUE SON LAS BDC/S?</a:t>
            </a:r>
            <a:endParaRPr lang="es-CO" dirty="0"/>
          </a:p>
        </p:txBody>
      </p:sp>
      <p:sp>
        <p:nvSpPr>
          <p:cNvPr id="3" name="2 Marcador de contenido"/>
          <p:cNvSpPr>
            <a:spLocks noGrp="1"/>
          </p:cNvSpPr>
          <p:nvPr>
            <p:ph idx="1"/>
          </p:nvPr>
        </p:nvSpPr>
        <p:spPr/>
        <p:txBody>
          <a:bodyPr>
            <a:normAutofit/>
          </a:bodyPr>
          <a:lstStyle/>
          <a:p>
            <a:pPr algn="just"/>
            <a:r>
              <a:rPr lang="es-CO" dirty="0" smtClean="0"/>
              <a:t>Esta arquitectura consiste básicamente en un cliente que realiza peticiones a otro programa (el servidor) que le da respuesta. Aunque esta idea se puede aplicar a programas que se ejecutan sobre una sola computadora es más ventajosa en un sistema operativo multiusuario distribuido a través de una red de computadoras.</a:t>
            </a:r>
            <a:endParaRPr lang="es-CO"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VENTAJAS DE LAS BDD</a:t>
            </a:r>
            <a:endParaRPr lang="es-CO" dirty="0"/>
          </a:p>
        </p:txBody>
      </p:sp>
      <p:sp>
        <p:nvSpPr>
          <p:cNvPr id="3" name="2 Marcador de contenido"/>
          <p:cNvSpPr>
            <a:spLocks noGrp="1"/>
          </p:cNvSpPr>
          <p:nvPr>
            <p:ph idx="1"/>
          </p:nvPr>
        </p:nvSpPr>
        <p:spPr/>
        <p:txBody>
          <a:bodyPr>
            <a:normAutofit fontScale="92500" lnSpcReduction="20000"/>
          </a:bodyPr>
          <a:lstStyle/>
          <a:p>
            <a:r>
              <a:rPr lang="es-CO" dirty="0" smtClean="0"/>
              <a:t>Refleja la estructura organizativa</a:t>
            </a:r>
          </a:p>
          <a:p>
            <a:r>
              <a:rPr lang="es-CO" dirty="0" smtClean="0"/>
              <a:t>Mejora la compartición de los datos y la autonomía local</a:t>
            </a:r>
          </a:p>
          <a:p>
            <a:r>
              <a:rPr lang="es-CO" dirty="0" smtClean="0"/>
              <a:t>Mayor disponibilidad</a:t>
            </a:r>
          </a:p>
          <a:p>
            <a:r>
              <a:rPr lang="es-CO" dirty="0" smtClean="0"/>
              <a:t>Mayor fiabilidad</a:t>
            </a:r>
          </a:p>
          <a:p>
            <a:r>
              <a:rPr lang="es-CO" dirty="0" smtClean="0"/>
              <a:t>Mayores prestaciones</a:t>
            </a:r>
          </a:p>
          <a:p>
            <a:r>
              <a:rPr lang="es-CO" dirty="0" smtClean="0"/>
              <a:t>Economía</a:t>
            </a:r>
          </a:p>
          <a:p>
            <a:r>
              <a:rPr lang="es-CO" dirty="0" smtClean="0"/>
              <a:t>Crecimiento modular</a:t>
            </a:r>
          </a:p>
          <a:p>
            <a:r>
              <a:rPr lang="es-CO" dirty="0" smtClean="0"/>
              <a:t>Integración</a:t>
            </a:r>
          </a:p>
          <a:p>
            <a:r>
              <a:rPr lang="es-CO" dirty="0" smtClean="0"/>
              <a:t>Capacidad de competir</a:t>
            </a:r>
            <a:endParaRPr lang="es-CO"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DESVENTAJAS DE LAS BDD</a:t>
            </a:r>
            <a:endParaRPr lang="es-CO" dirty="0"/>
          </a:p>
        </p:txBody>
      </p:sp>
      <p:sp>
        <p:nvSpPr>
          <p:cNvPr id="3" name="2 Marcador de contenido"/>
          <p:cNvSpPr>
            <a:spLocks noGrp="1"/>
          </p:cNvSpPr>
          <p:nvPr>
            <p:ph idx="1"/>
          </p:nvPr>
        </p:nvSpPr>
        <p:spPr/>
        <p:txBody>
          <a:bodyPr/>
          <a:lstStyle/>
          <a:p>
            <a:r>
              <a:rPr lang="es-CO" dirty="0" smtClean="0"/>
              <a:t>Complejidad</a:t>
            </a:r>
          </a:p>
          <a:p>
            <a:r>
              <a:rPr lang="es-CO" dirty="0" smtClean="0"/>
              <a:t>Coste</a:t>
            </a:r>
          </a:p>
          <a:p>
            <a:r>
              <a:rPr lang="es-CO" dirty="0" smtClean="0"/>
              <a:t>Seguridad</a:t>
            </a:r>
          </a:p>
          <a:p>
            <a:r>
              <a:rPr lang="es-CO" dirty="0" smtClean="0"/>
              <a:t>Control de integridad mas complicado</a:t>
            </a:r>
          </a:p>
          <a:p>
            <a:r>
              <a:rPr lang="es-CO" dirty="0" smtClean="0"/>
              <a:t>Carencia de estándares</a:t>
            </a:r>
          </a:p>
          <a:p>
            <a:r>
              <a:rPr lang="es-CO" dirty="0" smtClean="0"/>
              <a:t>Falta de experiencia</a:t>
            </a:r>
          </a:p>
          <a:p>
            <a:r>
              <a:rPr lang="es-CO" dirty="0" smtClean="0"/>
              <a:t>Diseño de la base de datos mas complejo</a:t>
            </a:r>
            <a:endParaRPr lang="es-CO"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APLICACIONES DE LAS BDD</a:t>
            </a:r>
            <a:endParaRPr lang="es-CO" dirty="0"/>
          </a:p>
        </p:txBody>
      </p:sp>
      <p:sp>
        <p:nvSpPr>
          <p:cNvPr id="3" name="2 Marcador de contenido"/>
          <p:cNvSpPr>
            <a:spLocks noGrp="1"/>
          </p:cNvSpPr>
          <p:nvPr>
            <p:ph idx="1"/>
          </p:nvPr>
        </p:nvSpPr>
        <p:spPr/>
        <p:txBody>
          <a:bodyPr/>
          <a:lstStyle/>
          <a:p>
            <a:endParaRPr lang="es-CO" dirty="0" smtClean="0"/>
          </a:p>
          <a:p>
            <a:pPr algn="just"/>
            <a:r>
              <a:rPr lang="es-CO" smtClean="0"/>
              <a:t>Grandes </a:t>
            </a:r>
            <a:r>
              <a:rPr lang="es-CO" dirty="0" smtClean="0"/>
              <a:t>Empresas: estructura distribuida de muchas de ellas (departamentos, sucursales, proyectos...)</a:t>
            </a:r>
          </a:p>
          <a:p>
            <a:pPr algn="just"/>
            <a:r>
              <a:rPr lang="es-CO" dirty="0" smtClean="0"/>
              <a:t>Comienza a implantarse en medianas empresas: Evolución de las Redes + Bases de Datos.</a:t>
            </a:r>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QUE SON LAS BDC/S?</a:t>
            </a:r>
            <a:endParaRPr lang="es-CO" dirty="0"/>
          </a:p>
        </p:txBody>
      </p:sp>
      <p:pic>
        <p:nvPicPr>
          <p:cNvPr id="3074" name="Picture 2"/>
          <p:cNvPicPr>
            <a:picLocks noGrp="1" noChangeAspect="1" noChangeArrowheads="1"/>
          </p:cNvPicPr>
          <p:nvPr>
            <p:ph idx="1"/>
          </p:nvPr>
        </p:nvPicPr>
        <p:blipFill>
          <a:blip r:embed="rId2"/>
          <a:srcRect/>
          <a:stretch>
            <a:fillRect/>
          </a:stretch>
        </p:blipFill>
        <p:spPr bwMode="auto">
          <a:xfrm>
            <a:off x="3389312" y="2143125"/>
            <a:ext cx="3590925" cy="3409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CARACTERISTICAS</a:t>
            </a:r>
            <a:endParaRPr lang="es-CO" dirty="0"/>
          </a:p>
        </p:txBody>
      </p:sp>
      <p:sp>
        <p:nvSpPr>
          <p:cNvPr id="3" name="2 Marcador de contenido"/>
          <p:cNvSpPr>
            <a:spLocks noGrp="1"/>
          </p:cNvSpPr>
          <p:nvPr>
            <p:ph idx="1"/>
          </p:nvPr>
        </p:nvSpPr>
        <p:spPr/>
        <p:txBody>
          <a:bodyPr>
            <a:normAutofit fontScale="85000" lnSpcReduction="20000"/>
          </a:bodyPr>
          <a:lstStyle/>
          <a:p>
            <a:pPr algn="just">
              <a:buNone/>
            </a:pPr>
            <a:r>
              <a:rPr lang="es-CO" dirty="0" smtClean="0"/>
              <a:t>   En la arquitectura C/S el remitente de una solicitud es conocido como </a:t>
            </a:r>
            <a:r>
              <a:rPr lang="es-CO" b="1" dirty="0" smtClean="0"/>
              <a:t>cliente</a:t>
            </a:r>
            <a:r>
              <a:rPr lang="es-CO" dirty="0" smtClean="0"/>
              <a:t>. Sus características son:</a:t>
            </a:r>
          </a:p>
          <a:p>
            <a:pPr algn="just"/>
            <a:r>
              <a:rPr lang="es-CO" dirty="0" smtClean="0"/>
              <a:t>Es quien inicia solicitudes o peticiones, tienen por tanto un papel activo en la comunicación (dispositivo maestro o amo).</a:t>
            </a:r>
          </a:p>
          <a:p>
            <a:pPr algn="just"/>
            <a:r>
              <a:rPr lang="es-CO" dirty="0" smtClean="0"/>
              <a:t>Espera y recibe las respuestas del servidor.</a:t>
            </a:r>
          </a:p>
          <a:p>
            <a:pPr algn="just"/>
            <a:r>
              <a:rPr lang="es-CO" dirty="0" smtClean="0"/>
              <a:t>Por lo general, puede conectarse a varios servidores a la vez.</a:t>
            </a:r>
          </a:p>
          <a:p>
            <a:pPr algn="just"/>
            <a:r>
              <a:rPr lang="es-CO" dirty="0" smtClean="0"/>
              <a:t>Normalmente interactúa directamente con los usuarios finales mediante una interfaz gráfica de usuario.</a:t>
            </a:r>
          </a:p>
          <a:p>
            <a:endParaRPr lang="es-C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CARACTERISTICAS</a:t>
            </a:r>
            <a:endParaRPr lang="es-CO" dirty="0"/>
          </a:p>
        </p:txBody>
      </p:sp>
      <p:sp>
        <p:nvSpPr>
          <p:cNvPr id="3" name="2 Marcador de contenido"/>
          <p:cNvSpPr>
            <a:spLocks noGrp="1"/>
          </p:cNvSpPr>
          <p:nvPr>
            <p:ph idx="1"/>
          </p:nvPr>
        </p:nvSpPr>
        <p:spPr/>
        <p:txBody>
          <a:bodyPr>
            <a:normAutofit fontScale="85000" lnSpcReduction="20000"/>
          </a:bodyPr>
          <a:lstStyle/>
          <a:p>
            <a:pPr algn="just">
              <a:buNone/>
            </a:pPr>
            <a:r>
              <a:rPr lang="es-CO" dirty="0" smtClean="0"/>
              <a:t>    Al receptor de la solicitud enviada por cliente se conoce como </a:t>
            </a:r>
            <a:r>
              <a:rPr lang="es-CO" b="1" dirty="0" smtClean="0"/>
              <a:t>servidor</a:t>
            </a:r>
            <a:r>
              <a:rPr lang="es-CO" dirty="0" smtClean="0"/>
              <a:t>. Sus características son:</a:t>
            </a:r>
          </a:p>
          <a:p>
            <a:pPr algn="just"/>
            <a:r>
              <a:rPr lang="es-CO" dirty="0" smtClean="0"/>
              <a:t>Al iniciarse esperan a que lleguen las solicitudes de los clientes, desempeñan entonces un papel pasivo en la comunicación (dispositivo esclavo).</a:t>
            </a:r>
          </a:p>
          <a:p>
            <a:pPr algn="just"/>
            <a:r>
              <a:rPr lang="es-CO" dirty="0" smtClean="0"/>
              <a:t>Tras la recepción de una solicitud, la procesan y luego envían la respuesta al cliente.</a:t>
            </a:r>
          </a:p>
          <a:p>
            <a:pPr algn="just"/>
            <a:r>
              <a:rPr lang="es-CO" dirty="0" smtClean="0"/>
              <a:t>Por lo general, aceptan conexiones desde un gran número de clientes (en ciertos casos el número máximo de peticiones puede estar limitado).</a:t>
            </a:r>
          </a:p>
          <a:p>
            <a:pPr algn="just"/>
            <a:r>
              <a:rPr lang="es-CO" dirty="0" smtClean="0"/>
              <a:t>No es frecuente que interactúen directamente con los usuarios finales.</a:t>
            </a:r>
          </a:p>
          <a:p>
            <a:pPr algn="just"/>
            <a:endParaRPr lang="es-C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TIPOS DE CLIENTE</a:t>
            </a:r>
            <a:endParaRPr lang="es-CO" dirty="0"/>
          </a:p>
        </p:txBody>
      </p:sp>
      <p:pic>
        <p:nvPicPr>
          <p:cNvPr id="1026" name="Picture 2"/>
          <p:cNvPicPr>
            <a:picLocks noGrp="1" noChangeAspect="1" noChangeArrowheads="1"/>
          </p:cNvPicPr>
          <p:nvPr>
            <p:ph idx="1"/>
          </p:nvPr>
        </p:nvPicPr>
        <p:blipFill>
          <a:blip r:embed="rId2"/>
          <a:srcRect/>
          <a:stretch>
            <a:fillRect/>
          </a:stretch>
        </p:blipFill>
        <p:spPr bwMode="auto">
          <a:xfrm>
            <a:off x="1785918" y="2285992"/>
            <a:ext cx="5505450" cy="3086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p:cNvPicPr>
            <a:picLocks noChangeAspect="1" noChangeArrowheads="1"/>
          </p:cNvPicPr>
          <p:nvPr/>
        </p:nvPicPr>
        <p:blipFill>
          <a:blip r:embed="rId3"/>
          <a:srcRect/>
          <a:stretch>
            <a:fillRect/>
          </a:stretch>
        </p:blipFill>
        <p:spPr bwMode="auto">
          <a:xfrm>
            <a:off x="7072330" y="2000240"/>
            <a:ext cx="1590675" cy="36766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TIPOS DE SERVIDOR</a:t>
            </a:r>
            <a:endParaRPr lang="es-CO" dirty="0"/>
          </a:p>
        </p:txBody>
      </p:sp>
      <p:sp>
        <p:nvSpPr>
          <p:cNvPr id="3" name="2 Marcador de contenido"/>
          <p:cNvSpPr>
            <a:spLocks noGrp="1"/>
          </p:cNvSpPr>
          <p:nvPr>
            <p:ph idx="1"/>
          </p:nvPr>
        </p:nvSpPr>
        <p:spPr/>
        <p:txBody>
          <a:bodyPr>
            <a:normAutofit fontScale="92500" lnSpcReduction="10000"/>
          </a:bodyPr>
          <a:lstStyle/>
          <a:p>
            <a:pPr algn="just"/>
            <a:r>
              <a:rPr lang="es-CO" sz="3600" dirty="0" smtClean="0"/>
              <a:t>Servidores de archivos</a:t>
            </a:r>
          </a:p>
          <a:p>
            <a:pPr algn="just"/>
            <a:r>
              <a:rPr lang="es-CO" sz="3600" dirty="0" smtClean="0"/>
              <a:t>Servidores de bases de datos   </a:t>
            </a:r>
          </a:p>
          <a:p>
            <a:pPr algn="just"/>
            <a:r>
              <a:rPr lang="es-CO" sz="3600" dirty="0" smtClean="0"/>
              <a:t>Servidores de transacciones</a:t>
            </a:r>
          </a:p>
          <a:p>
            <a:pPr algn="just"/>
            <a:r>
              <a:rPr lang="es-CO" sz="3600" dirty="0" smtClean="0"/>
              <a:t>Servidores de Groupware </a:t>
            </a:r>
          </a:p>
          <a:p>
            <a:pPr algn="just"/>
            <a:r>
              <a:rPr lang="es-CO" sz="3600" dirty="0" smtClean="0"/>
              <a:t>Servidores de objetos</a:t>
            </a:r>
          </a:p>
          <a:p>
            <a:pPr algn="just"/>
            <a:r>
              <a:rPr lang="es-CO" sz="3600" dirty="0" smtClean="0"/>
              <a:t>Servidores Web</a:t>
            </a:r>
          </a:p>
          <a:p>
            <a:pPr algn="just"/>
            <a:endParaRPr lang="es-CO" b="1" dirty="0" smtClean="0"/>
          </a:p>
          <a:p>
            <a:pPr algn="just"/>
            <a:endParaRPr lang="es-CO" dirty="0" smtClean="0"/>
          </a:p>
          <a:p>
            <a:pPr algn="just">
              <a:buNone/>
            </a:pPr>
            <a:r>
              <a:rPr lang="es-CO" dirty="0" smtClean="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RESUMEN</a:t>
            </a:r>
            <a:endParaRPr lang="es-CO" dirty="0"/>
          </a:p>
        </p:txBody>
      </p:sp>
      <p:sp>
        <p:nvSpPr>
          <p:cNvPr id="3" name="2 Marcador de contenido"/>
          <p:cNvSpPr>
            <a:spLocks noGrp="1"/>
          </p:cNvSpPr>
          <p:nvPr>
            <p:ph idx="1"/>
          </p:nvPr>
        </p:nvSpPr>
        <p:spPr/>
        <p:txBody>
          <a:bodyPr>
            <a:normAutofit fontScale="92500"/>
          </a:bodyPr>
          <a:lstStyle/>
          <a:p>
            <a:pPr algn="just"/>
            <a:r>
              <a:rPr lang="es-CO" dirty="0" smtClean="0"/>
              <a:t>C/S es una relación entre procesos corriendo en máquinas separadas</a:t>
            </a:r>
          </a:p>
          <a:p>
            <a:pPr algn="just"/>
            <a:r>
              <a:rPr lang="es-CO" dirty="0" smtClean="0"/>
              <a:t>El servidor (S) es un proveedor de servicios.</a:t>
            </a:r>
          </a:p>
          <a:p>
            <a:pPr algn="just"/>
            <a:r>
              <a:rPr lang="es-CO" dirty="0" smtClean="0"/>
              <a:t>El cliente (C) es un consumidor de servicios.</a:t>
            </a:r>
          </a:p>
          <a:p>
            <a:pPr algn="just"/>
            <a:r>
              <a:rPr lang="es-CO" dirty="0" smtClean="0"/>
              <a:t>C y S Interactúan por un mecanismo de pasaje de mensajes: </a:t>
            </a:r>
          </a:p>
          <a:p>
            <a:pPr algn="just"/>
            <a:r>
              <a:rPr lang="es-CO" dirty="0" smtClean="0"/>
              <a:t>Pedido de servicio.</a:t>
            </a:r>
          </a:p>
          <a:p>
            <a:pPr algn="just"/>
            <a:r>
              <a:rPr lang="es-CO" dirty="0" smtClean="0"/>
              <a:t>Respuesta</a:t>
            </a:r>
            <a:endParaRPr lang="es-C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O" dirty="0" smtClean="0"/>
              <a:t>VENTAJAS</a:t>
            </a:r>
            <a:endParaRPr lang="es-CO" dirty="0"/>
          </a:p>
        </p:txBody>
      </p:sp>
      <p:sp>
        <p:nvSpPr>
          <p:cNvPr id="3" name="2 Marcador de contenido"/>
          <p:cNvSpPr>
            <a:spLocks noGrp="1"/>
          </p:cNvSpPr>
          <p:nvPr>
            <p:ph idx="1"/>
          </p:nvPr>
        </p:nvSpPr>
        <p:spPr/>
        <p:txBody>
          <a:bodyPr>
            <a:normAutofit/>
          </a:bodyPr>
          <a:lstStyle/>
          <a:p>
            <a:pPr algn="just"/>
            <a:r>
              <a:rPr lang="es-CO" dirty="0" smtClean="0"/>
              <a:t>Centralización del control</a:t>
            </a:r>
          </a:p>
          <a:p>
            <a:pPr algn="just"/>
            <a:r>
              <a:rPr lang="es-CO" dirty="0" smtClean="0"/>
              <a:t>Escalabilidad</a:t>
            </a:r>
          </a:p>
          <a:p>
            <a:pPr algn="just"/>
            <a:r>
              <a:rPr lang="es-CO" dirty="0" smtClean="0"/>
              <a:t>Fácil mantenimiento</a:t>
            </a:r>
            <a:endParaRPr lang="es-CO"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Solstic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636</TotalTime>
  <Words>1015</Words>
  <Application>Microsoft Office PowerPoint</Application>
  <PresentationFormat>Presentación en pantalla (4:3)</PresentationFormat>
  <Paragraphs>105</Paragraphs>
  <Slides>22</Slides>
  <Notes>0</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Solsticio</vt:lpstr>
      <vt:lpstr>BASES DE DATOS CLIENTE SERVIDOR Y DISTRIBUIDAS</vt:lpstr>
      <vt:lpstr>QUE SON LAS BDC/S?</vt:lpstr>
      <vt:lpstr>QUE SON LAS BDC/S?</vt:lpstr>
      <vt:lpstr>CARACTERISTICAS</vt:lpstr>
      <vt:lpstr>CARACTERISTICAS</vt:lpstr>
      <vt:lpstr>TIPOS DE CLIENTE</vt:lpstr>
      <vt:lpstr>TIPOS DE SERVIDOR</vt:lpstr>
      <vt:lpstr>RESUMEN</vt:lpstr>
      <vt:lpstr>VENTAJAS</vt:lpstr>
      <vt:lpstr>DESVENTAJAS</vt:lpstr>
      <vt:lpstr>EJEMPLO</vt:lpstr>
      <vt:lpstr>QUE SON LAS BDD?</vt:lpstr>
      <vt:lpstr>QUE SON LAS BDD?</vt:lpstr>
      <vt:lpstr>QUE SON LAS BDD?</vt:lpstr>
      <vt:lpstr>QUE SON LAS BDD?</vt:lpstr>
      <vt:lpstr>BDD…</vt:lpstr>
      <vt:lpstr>ESTRUCTURA DE LAS BDD</vt:lpstr>
      <vt:lpstr>CARACTERISTICAS DE LAS BDD</vt:lpstr>
      <vt:lpstr>COMPONENETES DE LAS BDD</vt:lpstr>
      <vt:lpstr>VENTAJAS DE LAS BDD</vt:lpstr>
      <vt:lpstr>DESVENTAJAS DE LAS BDD</vt:lpstr>
      <vt:lpstr>APLICACIONES DE LAS BDD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BASES DE DATOS CLIENTE SERVIDOR</dc:title>
  <dc:creator>Karen</dc:creator>
  <cp:lastModifiedBy>Karen</cp:lastModifiedBy>
  <cp:revision>43</cp:revision>
  <dcterms:created xsi:type="dcterms:W3CDTF">2010-05-23T21:15:44Z</dcterms:created>
  <dcterms:modified xsi:type="dcterms:W3CDTF">2010-05-29T01:23:27Z</dcterms:modified>
</cp:coreProperties>
</file>